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3" r:id="rId5"/>
    <p:sldId id="264" r:id="rId6"/>
    <p:sldId id="265" r:id="rId7"/>
    <p:sldId id="262" r:id="rId8"/>
    <p:sldId id="260" r:id="rId9"/>
    <p:sldId id="261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4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5AE15-9081-4ECE-BBE3-C2F08B593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21B7F0-0991-4C98-8A68-ACA71B35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5FC57-0B46-4C2B-88C5-7074B3882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914D6-9156-419F-B10F-FC3C6BAC8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8F79D-5A6C-464C-B85C-9E323833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50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7CC4D-A259-4875-85F0-1333832A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D9B91B-2CE6-4911-9EFB-3F5CB3A1E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3306E-E249-4DCC-9867-B27FD965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1F0F6-8B53-4F7F-BC1E-104B0F8F8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185C0-D3D5-4155-B771-AD599BF59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09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ECC951-23F2-4C0C-9EE9-D1817B417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FD0BAF-9DF0-457B-A2D7-AF2AAEBC17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F1443-AD14-46BD-A3C2-293E2F9C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05EE7-FF08-4693-9324-EBC6C5787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DA24F-E656-4088-90E4-96F639C15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3696E-10E8-4098-AD37-22F6548D4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10C36-740F-45A5-AFC2-7FE13BD49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A2FEA-13E6-43CC-9C5E-69671F00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66733-A28D-4722-AC64-3109EC1A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A7018-D047-418B-852C-134D545A8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13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B16B2-2C3B-4789-A588-572524CD2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63955-B33A-4E75-8B8E-23B9E93A4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9D69B-5CAE-4802-999D-EAF37B13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82140-3F14-41A6-A969-FBAA14DAE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C1EB0-8083-473D-BCA1-DDFE20FDA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80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F4BAC-C812-4E9A-82DC-B59351D6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D1150-FB4D-4DDE-BDD8-E5AC882498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332C0-2562-4BC5-96FC-857187EE3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66406-30AB-4E81-8590-9F74B85D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D8A00-60C7-4CBD-B6B9-5AE2AADA2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D0D7F-898D-4DCC-9EC1-FCFFF3DE7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4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80344-0518-45F7-86B0-30E4A3B59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72858-4AB9-4257-809A-A7168532B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8308C6-4616-418E-9CFC-A5DABB438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B967FC-003A-489B-B978-C49435E4F1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A2FF72-0CA6-465E-9CB7-8D4385DBD2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A658F-78D6-427E-8AD0-9DAFAFFD0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AA91F-D08A-4823-BCBF-A9745713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BA820-72DF-499D-AA86-076796493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6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DBEE4-577A-48C1-9859-86189CFBD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6A966-FB6E-4855-86B3-40D665C2B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87005-8BC9-41BF-9530-A99BF5CE7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E2786C-A8A6-4BC1-B6A1-FE0007639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0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A3F03F-9F67-4A94-A458-6D464A05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212463-7D2F-4449-9C9F-A96969801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48DED2-1D68-4E13-B0D5-235799520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27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E241-EB78-4A5A-A48B-98F9C5AED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C3564-FCE7-4442-8C95-C11A590CC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E2098-CC0B-47DC-AED7-E9F815329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67F04-B3CF-4AB7-95AA-2FB84199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393E25-DDEC-4BE9-B94E-69E5CF51A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93F1F-5EF9-4A85-B9C4-B896F3EF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47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3C345-043D-4279-89D6-8F844C9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13B6E7-F268-4875-99A1-243105EF6C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63B35-351C-4E7E-82DE-857BDA259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77942-F441-4BA9-8031-E3D33ED6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3A624-AA42-499A-93C1-A19387B6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5A151-4E67-4A54-93E2-49057C8A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0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39EEBF-72DF-4671-8AC0-D697E4EB8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E379D-074A-44FF-8D48-3E17191CA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FC50D-5AAE-4A23-B805-48B633F1D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E6451-BCE3-44A0-AB05-50785EC1E6DC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41DFF-CA48-4813-98F0-169208E810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BAC3C-390C-4CE1-A442-B1427F7FC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51FC5-7F16-4564-AC62-86AAED026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2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C0574-BD29-43C8-9E19-41477E9A3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2228" y="604796"/>
            <a:ext cx="6629678" cy="2381685"/>
          </a:xfrm>
        </p:spPr>
        <p:txBody>
          <a:bodyPr anchor="t">
            <a:normAutofit fontScale="90000"/>
          </a:bodyPr>
          <a:lstStyle/>
          <a:p>
            <a:r>
              <a:rPr lang="en-US" sz="73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Visualizing Data</a:t>
            </a:r>
            <a:br>
              <a:rPr lang="en-US" sz="73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73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73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b="1" i="1" u="sng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Flight Data Visualizations</a:t>
            </a:r>
            <a:endParaRPr lang="en-US" sz="4000" b="1" i="1" u="sng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3255A4C-AA00-435B-8B4A-4636FEC00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654" y="3145873"/>
            <a:ext cx="3844852" cy="334541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3, Group 5</a:t>
            </a:r>
          </a:p>
          <a:p>
            <a:pPr algn="l"/>
            <a:endParaRPr lang="en-US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Adam Holcomb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Revathi Sundar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Ishan Chakrabarty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 Castellanos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Morteza Akbari</a:t>
            </a:r>
            <a:endParaRPr lang="en-US" sz="6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view of the earth from space&#10;&#10;Description automatically generated with low confidence">
            <a:extLst>
              <a:ext uri="{FF2B5EF4-FFF2-40B4-BE49-F238E27FC236}">
                <a16:creationId xmlns:a16="http://schemas.microsoft.com/office/drawing/2014/main" id="{5B85C018-8D16-442C-9E68-A9F08318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85" y="-17821"/>
            <a:ext cx="4017271" cy="249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38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68FB9-F24E-4124-90D4-133E7474A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Specific Requirements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D419A-9277-4E83-8AB5-0E52A169D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latin typeface="Roboto-Regular"/>
              </a:rPr>
              <a:t>Your visualization must include a Python Flask–powered API, HTML/CSS, JavaScript, and at least one database (SQL, MongoDB, SQLite, etc.).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latin typeface="Roboto-Regular"/>
              </a:rPr>
              <a:t>Your project should fall into one of the below three tracks: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b="0" i="0" u="none" strike="noStrike" baseline="0" dirty="0">
                <a:latin typeface="Roboto-Regular"/>
              </a:rPr>
              <a:t>A combination of web scraping and Leaflet or </a:t>
            </a:r>
            <a:r>
              <a:rPr lang="en-US" sz="1400" b="0" i="0" u="none" strike="noStrike" baseline="0" dirty="0" err="1">
                <a:latin typeface="Roboto-Regular"/>
              </a:rPr>
              <a:t>Plotly</a:t>
            </a:r>
            <a:endParaRPr lang="en-US" sz="1400" b="0" i="0" u="none" strike="noStrike" baseline="0" dirty="0">
              <a:latin typeface="Roboto-Regular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400" b="0" i="0" u="none" strike="noStrike" baseline="0" dirty="0">
                <a:latin typeface="Roboto-Regular"/>
              </a:rPr>
              <a:t>A dashboard page with multiple charts that update from the same data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b="0" i="0" u="none" strike="noStrike" baseline="0" dirty="0">
                <a:latin typeface="Roboto-Regular"/>
              </a:rPr>
              <a:t>A server that performs multiple manipulations on data in a database prior to </a:t>
            </a:r>
            <a:r>
              <a:rPr lang="en-US" sz="1400" dirty="0">
                <a:latin typeface="Roboto-Regular"/>
              </a:rPr>
              <a:t>visualization (must be approved)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latin typeface="Roboto-Regular"/>
              </a:rPr>
              <a:t>Your project should include at least one JS library that we did not cover.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latin typeface="Roboto-Regular"/>
              </a:rPr>
              <a:t>Your project must be powered by a dataset with at least 100 records.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latin typeface="Roboto-Regular"/>
              </a:rPr>
              <a:t>Your project must include some level of user-driven interaction (e.g., menus, dropdowns, textboxes).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>
                <a:latin typeface="Roboto-Regular"/>
              </a:rPr>
              <a:t>Your </a:t>
            </a:r>
            <a:r>
              <a:rPr lang="en-US" sz="1800" b="0" i="0" u="none" strike="noStrike" baseline="0" dirty="0">
                <a:latin typeface="Roboto-Regular"/>
              </a:rPr>
              <a:t>final visualization should ideally </a:t>
            </a:r>
            <a:r>
              <a:rPr lang="en-US" sz="1800" b="0" i="0" u="none" strike="noStrike" baseline="0">
                <a:latin typeface="Roboto-Regular"/>
              </a:rPr>
              <a:t>include at </a:t>
            </a:r>
            <a:r>
              <a:rPr lang="en-US" sz="1800" b="0" i="0" u="none" strike="noStrike" baseline="0" dirty="0">
                <a:latin typeface="Roboto-Regular"/>
              </a:rPr>
              <a:t>least three views.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155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Dashboard Overview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Content Placeholder 15" descr="Chart, scatter chart&#10;&#10;Description automatically generated">
            <a:extLst>
              <a:ext uri="{FF2B5EF4-FFF2-40B4-BE49-F238E27FC236}">
                <a16:creationId xmlns:a16="http://schemas.microsoft.com/office/drawing/2014/main" id="{F0C5FFD5-E81F-46E4-AF04-8536A37108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040" y="4269996"/>
            <a:ext cx="5669072" cy="2588004"/>
          </a:xfr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00E99B4-8281-45F7-B018-B0724536D2FF}"/>
              </a:ext>
            </a:extLst>
          </p:cNvPr>
          <p:cNvGrpSpPr/>
          <p:nvPr/>
        </p:nvGrpSpPr>
        <p:grpSpPr>
          <a:xfrm>
            <a:off x="6541112" y="140515"/>
            <a:ext cx="5544870" cy="6576969"/>
            <a:chOff x="6541112" y="140515"/>
            <a:chExt cx="5544870" cy="6576969"/>
          </a:xfrm>
        </p:grpSpPr>
        <p:pic>
          <p:nvPicPr>
            <p:cNvPr id="5" name="Content Placeholder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2A63918A-9291-4E4D-9E6E-BE72808705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6620"/>
            <a:stretch/>
          </p:blipFill>
          <p:spPr>
            <a:xfrm>
              <a:off x="6793805" y="1434079"/>
              <a:ext cx="5039484" cy="2515137"/>
            </a:xfrm>
            <a:prstGeom prst="rect">
              <a:avLst/>
            </a:prstGeom>
          </p:spPr>
        </p:pic>
        <p:pic>
          <p:nvPicPr>
            <p:cNvPr id="7" name="Picture 6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7105EBC3-4E18-4C5C-8C19-6E254521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16420" y="140515"/>
              <a:ext cx="5194253" cy="1582089"/>
            </a:xfrm>
            <a:prstGeom prst="rect">
              <a:avLst/>
            </a:prstGeom>
          </p:spPr>
        </p:pic>
        <p:pic>
          <p:nvPicPr>
            <p:cNvPr id="11" name="Picture 10" descr="Chart, bar chart&#10;&#10;Description automatically generated">
              <a:extLst>
                <a:ext uri="{FF2B5EF4-FFF2-40B4-BE49-F238E27FC236}">
                  <a16:creationId xmlns:a16="http://schemas.microsoft.com/office/drawing/2014/main" id="{DAFEC3B8-843B-406A-96CA-D2BC91A08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384"/>
            <a:stretch/>
          </p:blipFill>
          <p:spPr>
            <a:xfrm>
              <a:off x="6541112" y="4007553"/>
              <a:ext cx="5544870" cy="2709931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DF67108-6448-4F2D-BF53-9215624A1B47}"/>
              </a:ext>
            </a:extLst>
          </p:cNvPr>
          <p:cNvSpPr txBox="1"/>
          <p:nvPr/>
        </p:nvSpPr>
        <p:spPr>
          <a:xfrm>
            <a:off x="838201" y="2443993"/>
            <a:ext cx="41281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Objective: to create website to view cheapest flight options in the United States</a:t>
            </a:r>
          </a:p>
        </p:txBody>
      </p:sp>
    </p:spTree>
    <p:extLst>
      <p:ext uri="{BB962C8B-B14F-4D97-AF65-F5344CB8AC3E}">
        <p14:creationId xmlns:p14="http://schemas.microsoft.com/office/powerpoint/2010/main" val="844614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038634-D90C-4C07-B731-0A5CA0819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716" y="2049433"/>
            <a:ext cx="7471778" cy="43414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418" y="178586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403D8-97FD-46F5-BF7D-26F05FD8A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79" y="1504149"/>
            <a:ext cx="4668721" cy="466725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Extract/Transform Data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(Adam)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- Dataset record</a:t>
            </a:r>
          </a:p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(Revathi)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Flask</a:t>
            </a:r>
          </a:p>
          <a:p>
            <a:pPr lvl="1"/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SQLAlchemy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HTML/CSS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Morteza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Flight Map 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(Ishan)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 Chart 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Morteza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Bubble Chart 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(Adam)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995BC94-3DB9-4C0C-AF5C-67063A5B07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617650" cy="361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9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2D4B-533D-44B6-9A1F-8811AA7D8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Extract/Transform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1B00E-A726-4CC1-9639-51BD2311F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Skyscanner API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Imported flight data of cheapest flights from five origin cities to a group of destinations by looping through airport lists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Transform resulting JSON into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resulting in 186 data points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Import airport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lat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/long coordinates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Transform csv into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Drop unwanted data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Merge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dataframes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Export to csv for import to SQL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15B40F-AF9B-4F6E-A733-5F4981D2D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74" y="4126142"/>
            <a:ext cx="4662351" cy="164348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44559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2D4B-533D-44B6-9A1F-8811AA7D8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Load into 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1B00E-A726-4CC1-9639-51BD2311F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787896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Created SQL database using Postgres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Loaded csv from previous step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Created app.py to create Flask server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Split up data into separate APIs for each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46204-F837-44F6-94E7-B237CA382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12" t="23075" r="53619" b="47043"/>
          <a:stretch/>
        </p:blipFill>
        <p:spPr>
          <a:xfrm>
            <a:off x="7800024" y="1207983"/>
            <a:ext cx="4035730" cy="344733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18E8DD-029E-4428-B49D-FA107D2E1B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50" t="32658" b="48004"/>
          <a:stretch/>
        </p:blipFill>
        <p:spPr>
          <a:xfrm>
            <a:off x="182317" y="4804210"/>
            <a:ext cx="11827365" cy="16886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53163F-C2C3-4ADB-8D51-7680A4778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170" y="169006"/>
            <a:ext cx="1157438" cy="96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60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891" y="58746"/>
            <a:ext cx="4060686" cy="715734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HTML/CSS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403D8-97FD-46F5-BF7D-26F05FD8A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891" y="739315"/>
            <a:ext cx="8374697" cy="439398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Used bootstrap to format site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Created dropdown menu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Imported each visualization JavaScript file independently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Map, Bar Chart, Bubble Chart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Linked to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Migrationlayer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leaflet, D3, and chart.js libraries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Linked to CSS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D9DD8E0-46DC-4767-8AC2-807238DF2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4883" y="3492024"/>
            <a:ext cx="4047111" cy="293415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64E8E69B-1CA4-4F66-922F-8DA05123F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321" y="3748155"/>
            <a:ext cx="3916771" cy="241950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8347A141-8D85-4672-AD53-BF83C769D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8439" y="125068"/>
            <a:ext cx="1463724" cy="1172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FC26061-135F-4E04-805C-0EB1D65DE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3107" y="1634554"/>
            <a:ext cx="1994388" cy="17678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11259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73" y="71185"/>
            <a:ext cx="10515600" cy="843216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Visualization 1 (Flight Map)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403D8-97FD-46F5-BF7D-26F05FD8A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95" y="914401"/>
            <a:ext cx="10515600" cy="185818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Used Leaflet and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Migrationlayer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Utilized d3 to retrieve and loop through data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Maps flights from each origin city to their destinations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Interactive with dropdown menu of origin cities</a:t>
            </a:r>
          </a:p>
        </p:txBody>
      </p:sp>
      <p:pic>
        <p:nvPicPr>
          <p:cNvPr id="9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1E39D5FE-2865-4DF2-927A-8CD220F4EF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620"/>
          <a:stretch/>
        </p:blipFill>
        <p:spPr>
          <a:xfrm>
            <a:off x="2608976" y="2592198"/>
            <a:ext cx="7123743" cy="426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40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B73CD1-799F-47EB-B07C-F430CCC5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94" y="3006381"/>
            <a:ext cx="7065013" cy="37622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930" y="44958"/>
            <a:ext cx="10515600" cy="85965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Visualization 2 (Bar Chart)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403D8-97FD-46F5-BF7D-26F05FD8A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277" y="882785"/>
            <a:ext cx="8972563" cy="190236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Data shows each destination and the cost to fly there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Used chart.js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Utilized d3 to retrieve and loop through data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Interactive with dropdown menu of origin cities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Used destroy within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init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 function to update chart with dropdown change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text, monitor, indoor, electronics&#10;&#10;Description automatically generated">
            <a:extLst>
              <a:ext uri="{FF2B5EF4-FFF2-40B4-BE49-F238E27FC236}">
                <a16:creationId xmlns:a16="http://schemas.microsoft.com/office/drawing/2014/main" id="{D8992F59-555D-4CDB-B7A9-3332E0F93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7259" y="0"/>
            <a:ext cx="1554741" cy="6813042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7C1956F-0FE7-4A42-81AF-3487FE0FA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553" y="3006381"/>
            <a:ext cx="2605459" cy="377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49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5" descr="Chart, scatter chart&#10;&#10;Description automatically generated">
            <a:extLst>
              <a:ext uri="{FF2B5EF4-FFF2-40B4-BE49-F238E27FC236}">
                <a16:creationId xmlns:a16="http://schemas.microsoft.com/office/drawing/2014/main" id="{455B2DDA-0423-4EB0-9C3A-971EDDBA8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789" y="2329754"/>
            <a:ext cx="9151925" cy="4177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BE69F-7DC8-432D-AE14-D3C50D5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632"/>
            <a:ext cx="10515600" cy="938616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Visualization 3 (Bubble Chart)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403D8-97FD-46F5-BF7D-26F05FD8A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4522"/>
            <a:ext cx="10515600" cy="134911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Used chart.js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Graphs airline carrier vs the cheapest single flight cost for each carrier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Put data in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coordinate pairs</a:t>
            </a:r>
          </a:p>
        </p:txBody>
      </p:sp>
    </p:spTree>
    <p:extLst>
      <p:ext uri="{BB962C8B-B14F-4D97-AF65-F5344CB8AC3E}">
        <p14:creationId xmlns:p14="http://schemas.microsoft.com/office/powerpoint/2010/main" val="66197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465</Words>
  <Application>Microsoft Office PowerPoint</Application>
  <PresentationFormat>Widescreen</PresentationFormat>
  <Paragraphs>69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Roboto-Regular</vt:lpstr>
      <vt:lpstr>Office Theme</vt:lpstr>
      <vt:lpstr>Visualizing Data   Flight Data Visualizations</vt:lpstr>
      <vt:lpstr>Dashboard Overview</vt:lpstr>
      <vt:lpstr>Agenda</vt:lpstr>
      <vt:lpstr>Extract/Transform Data</vt:lpstr>
      <vt:lpstr>Load into SQL</vt:lpstr>
      <vt:lpstr>HTML/CSS</vt:lpstr>
      <vt:lpstr>Visualization 1 (Flight Map)</vt:lpstr>
      <vt:lpstr>Visualization 2 (Bar Chart)</vt:lpstr>
      <vt:lpstr>Visualization 3 (Bubble Chart)</vt:lpstr>
      <vt:lpstr>Specific 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2: ETL</dc:title>
  <dc:creator>Morteza Akbari</dc:creator>
  <cp:lastModifiedBy>Morteza Akbari</cp:lastModifiedBy>
  <cp:revision>47</cp:revision>
  <dcterms:created xsi:type="dcterms:W3CDTF">2021-07-19T23:54:12Z</dcterms:created>
  <dcterms:modified xsi:type="dcterms:W3CDTF">2021-08-16T23:32:20Z</dcterms:modified>
</cp:coreProperties>
</file>

<file path=docProps/thumbnail.jpeg>
</file>